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4056" r:id="rId2"/>
  </p:sldMasterIdLst>
  <p:notesMasterIdLst>
    <p:notesMasterId r:id="rId19"/>
  </p:notesMasterIdLst>
  <p:sldIdLst>
    <p:sldId id="256" r:id="rId3"/>
    <p:sldId id="337" r:id="rId4"/>
    <p:sldId id="336" r:id="rId5"/>
    <p:sldId id="338" r:id="rId6"/>
    <p:sldId id="356" r:id="rId7"/>
    <p:sldId id="357" r:id="rId8"/>
    <p:sldId id="364" r:id="rId9"/>
    <p:sldId id="332" r:id="rId10"/>
    <p:sldId id="322" r:id="rId11"/>
    <p:sldId id="358" r:id="rId12"/>
    <p:sldId id="359" r:id="rId13"/>
    <p:sldId id="360" r:id="rId14"/>
    <p:sldId id="353" r:id="rId15"/>
    <p:sldId id="361" r:id="rId16"/>
    <p:sldId id="362" r:id="rId17"/>
    <p:sldId id="363" r:id="rId18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0003"/>
    <a:srgbClr val="E84B02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9" autoAdjust="0"/>
    <p:restoredTop sz="95000" autoAdjust="0"/>
  </p:normalViewPr>
  <p:slideViewPr>
    <p:cSldViewPr>
      <p:cViewPr varScale="1">
        <p:scale>
          <a:sx n="119" d="100"/>
          <a:sy n="119" d="100"/>
        </p:scale>
        <p:origin x="1685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ff-store\finance\Budget%20Prep\2024-25\Budget%20Workshop%20Backup%206.24.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aff-store\finance\Budget%20Prep\2024-25\Budget%20Workshop%20Backup%204.15.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Tax Rates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'Tax Rates'!$M$2:$R$2</c15:sqref>
                  </c15:fullRef>
                </c:ext>
              </c:extLst>
              <c:f>'Tax Rates'!$M$2:$Q$2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'Tax Rates'!$M$3:$R$3</c15:sqref>
                  </c15:fullRef>
                </c:ext>
              </c:extLst>
              <c:f>'Tax Rates'!$M$3:$Q$3</c:f>
              <c:numCache>
                <c:formatCode>General</c:formatCode>
                <c:ptCount val="5"/>
                <c:pt idx="0">
                  <c:v>1.5684</c:v>
                </c:pt>
                <c:pt idx="1">
                  <c:v>1.5383</c:v>
                </c:pt>
                <c:pt idx="2">
                  <c:v>1.4945999999999999</c:v>
                </c:pt>
                <c:pt idx="3">
                  <c:v>1.4429000000000001</c:v>
                </c:pt>
                <c:pt idx="4">
                  <c:v>1.2575000000000001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5E-47E2-92B2-23D1BD58C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5599624"/>
        <c:axId val="585596016"/>
      </c:barChart>
      <c:catAx>
        <c:axId val="58559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6016"/>
        <c:crosses val="autoZero"/>
        <c:auto val="1"/>
        <c:lblAlgn val="ctr"/>
        <c:lblOffset val="100"/>
        <c:noMultiLvlLbl val="0"/>
      </c:catAx>
      <c:valAx>
        <c:axId val="58559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9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Property Values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159635533363208"/>
          <c:y val="0.1754633275007291"/>
          <c:w val="0.7739501667982559"/>
          <c:h val="0.686727544473607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Values!$L$2:$P$2</c:f>
              <c:strCache>
                <c:ptCount val="4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</c:strCache>
            </c:strRef>
          </c:cat>
          <c:val>
            <c:numRef>
              <c:f>Values!$L$3:$P$3</c:f>
              <c:numCache>
                <c:formatCode>_("$"* #,##0_);_("$"* \(#,##0\);_("$"* "-"??_);_(@_)</c:formatCode>
                <c:ptCount val="4"/>
                <c:pt idx="0">
                  <c:v>5380561828</c:v>
                </c:pt>
                <c:pt idx="1">
                  <c:v>5796256292</c:v>
                </c:pt>
                <c:pt idx="2" formatCode="_(* #,##0_);_(* \(#,##0\);_(* &quot;-&quot;??_);_(@_)">
                  <c:v>6514814470</c:v>
                </c:pt>
                <c:pt idx="3">
                  <c:v>6917265659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9-4BFA-B799-A750685FD3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5599624"/>
        <c:axId val="585596016"/>
      </c:barChart>
      <c:catAx>
        <c:axId val="58559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6016"/>
        <c:crosses val="autoZero"/>
        <c:auto val="1"/>
        <c:lblAlgn val="ctr"/>
        <c:lblOffset val="100"/>
        <c:noMultiLvlLbl val="0"/>
      </c:catAx>
      <c:valAx>
        <c:axId val="58559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9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Enrollment Trend </a:t>
            </a:r>
          </a:p>
          <a:p>
            <a:pPr>
              <a:defRPr b="1"/>
            </a:pPr>
            <a:r>
              <a:rPr lang="en-US" b="1"/>
              <a:t>Snapshot</a:t>
            </a:r>
            <a:r>
              <a:rPr lang="en-US" b="1" baseline="0"/>
              <a:t> Versus Week 30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'Enrollment '!$A$34</c:f>
              <c:strCache>
                <c:ptCount val="1"/>
                <c:pt idx="0">
                  <c:v>Snapshot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12,549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86-43E0-A9A4-839241DC5F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'Enrollment '!$B$33:$E$33</c:f>
              <c:strCache>
                <c:ptCount val="4"/>
                <c:pt idx="0">
                  <c:v>2020-2021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</c:strCache>
            </c:strRef>
          </c:cat>
          <c:val>
            <c:numRef>
              <c:f>'Enrollment '!$B$34:$E$34</c:f>
              <c:numCache>
                <c:formatCode>_(* #,##0_);_(* \(#,##0\);_(* "-"??_);_(@_)</c:formatCode>
                <c:ptCount val="4"/>
                <c:pt idx="0">
                  <c:v>12512</c:v>
                </c:pt>
                <c:pt idx="1">
                  <c:v>12703</c:v>
                </c:pt>
                <c:pt idx="2">
                  <c:v>12817</c:v>
                </c:pt>
                <c:pt idx="3">
                  <c:v>12641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C5-4385-9E33-AA12F9F27E2E}"/>
            </c:ext>
          </c:extLst>
        </c:ser>
        <c:ser>
          <c:idx val="1"/>
          <c:order val="1"/>
          <c:tx>
            <c:strRef>
              <c:f>'Enrollment '!$A$35</c:f>
              <c:strCache>
                <c:ptCount val="1"/>
                <c:pt idx="0">
                  <c:v>Week 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12,601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86-43E0-A9A4-839241DC5F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'Enrollment '!$B$33:$E$33</c:f>
              <c:strCache>
                <c:ptCount val="4"/>
                <c:pt idx="0">
                  <c:v>2020-2021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</c:strCache>
            </c:strRef>
          </c:cat>
          <c:val>
            <c:numRef>
              <c:f>'Enrollment '!$B$35:$E$35</c:f>
              <c:numCache>
                <c:formatCode>_(* #,##0_);_(* \(#,##0\);_(* "-"??_);_(@_)</c:formatCode>
                <c:ptCount val="4"/>
                <c:pt idx="0">
                  <c:v>12541</c:v>
                </c:pt>
                <c:pt idx="1">
                  <c:v>12598</c:v>
                </c:pt>
                <c:pt idx="2">
                  <c:v>12716</c:v>
                </c:pt>
                <c:pt idx="3">
                  <c:v>12568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C5-4385-9E33-AA12F9F27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48430032"/>
        <c:axId val="1284282496"/>
      </c:barChart>
      <c:catAx>
        <c:axId val="164843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282496"/>
        <c:crosses val="autoZero"/>
        <c:auto val="1"/>
        <c:lblAlgn val="ctr"/>
        <c:lblOffset val="100"/>
        <c:noMultiLvlLbl val="0"/>
      </c:catAx>
      <c:valAx>
        <c:axId val="12842824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164843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B79CDA-BC43-47C5-993B-D3A7DEA42E06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E02AC377-B756-481B-AA34-D42AC743466C}">
      <dgm:prSet phldrT="[Text]" custT="1"/>
      <dgm:spPr/>
      <dgm:t>
        <a:bodyPr/>
        <a:lstStyle/>
        <a:p>
          <a:r>
            <a:rPr lang="en-US" sz="1400" dirty="0"/>
            <a:t>6/24/24                                    Board meeting to adopt budget</a:t>
          </a:r>
        </a:p>
      </dgm:t>
    </dgm:pt>
    <dgm:pt modelId="{08872AB6-7D45-4FEC-9D6B-5160B5926C58}" type="parTrans" cxnId="{162FC67C-921D-4393-BBE5-627B15EAE501}">
      <dgm:prSet/>
      <dgm:spPr/>
      <dgm:t>
        <a:bodyPr/>
        <a:lstStyle/>
        <a:p>
          <a:endParaRPr lang="en-US"/>
        </a:p>
      </dgm:t>
    </dgm:pt>
    <dgm:pt modelId="{9DFC7545-B46D-4CD0-85A3-E55DFCC28D71}" type="sibTrans" cxnId="{162FC67C-921D-4393-BBE5-627B15EAE501}">
      <dgm:prSet/>
      <dgm:spPr/>
      <dgm:t>
        <a:bodyPr/>
        <a:lstStyle/>
        <a:p>
          <a:endParaRPr lang="en-US"/>
        </a:p>
      </dgm:t>
    </dgm:pt>
    <dgm:pt modelId="{89F4FC18-A587-49AB-9425-6857F15080F8}">
      <dgm:prSet phldrT="[Text]" custT="1"/>
      <dgm:spPr/>
      <dgm:t>
        <a:bodyPr/>
        <a:lstStyle/>
        <a:p>
          <a:r>
            <a:rPr lang="en-US" sz="1400" dirty="0"/>
            <a:t>7/25/24                              Certified Values due from appraisal districts</a:t>
          </a:r>
        </a:p>
      </dgm:t>
    </dgm:pt>
    <dgm:pt modelId="{FD1265E9-7A70-4B70-9B6A-171A72F601CD}" type="parTrans" cxnId="{A009165A-5F21-4FBD-A0A0-4B02CE5C4F57}">
      <dgm:prSet/>
      <dgm:spPr/>
      <dgm:t>
        <a:bodyPr/>
        <a:lstStyle/>
        <a:p>
          <a:endParaRPr lang="en-US"/>
        </a:p>
      </dgm:t>
    </dgm:pt>
    <dgm:pt modelId="{EA038158-1604-4D45-955B-6F4D370158C8}" type="sibTrans" cxnId="{A009165A-5F21-4FBD-A0A0-4B02CE5C4F57}">
      <dgm:prSet/>
      <dgm:spPr/>
      <dgm:t>
        <a:bodyPr/>
        <a:lstStyle/>
        <a:p>
          <a:endParaRPr lang="en-US"/>
        </a:p>
      </dgm:t>
    </dgm:pt>
    <dgm:pt modelId="{63027896-2C26-44D9-9842-C7B27D467ED6}">
      <dgm:prSet phldrT="[Text]" custT="1"/>
      <dgm:spPr/>
      <dgm:t>
        <a:bodyPr/>
        <a:lstStyle/>
        <a:p>
          <a:r>
            <a:rPr lang="en-US" sz="1400" dirty="0"/>
            <a:t>8/1/24   Certified Values due to TEA</a:t>
          </a:r>
        </a:p>
      </dgm:t>
    </dgm:pt>
    <dgm:pt modelId="{49F48A58-8A31-48D7-B2ED-72677AECF27A}" type="parTrans" cxnId="{4B0C4FF6-AA47-49DB-BC8C-4D8DE6D97C4C}">
      <dgm:prSet/>
      <dgm:spPr/>
      <dgm:t>
        <a:bodyPr/>
        <a:lstStyle/>
        <a:p>
          <a:endParaRPr lang="en-US"/>
        </a:p>
      </dgm:t>
    </dgm:pt>
    <dgm:pt modelId="{3B517DB3-4037-45A3-BA20-665E6D49AFF4}" type="sibTrans" cxnId="{4B0C4FF6-AA47-49DB-BC8C-4D8DE6D97C4C}">
      <dgm:prSet/>
      <dgm:spPr/>
      <dgm:t>
        <a:bodyPr/>
        <a:lstStyle/>
        <a:p>
          <a:endParaRPr lang="en-US"/>
        </a:p>
      </dgm:t>
    </dgm:pt>
    <dgm:pt modelId="{E78F9057-DC9D-4C7E-82E0-D8A1E4B9287E}">
      <dgm:prSet custT="1"/>
      <dgm:spPr/>
      <dgm:t>
        <a:bodyPr/>
        <a:lstStyle/>
        <a:p>
          <a:r>
            <a:rPr lang="en-US" sz="1400" dirty="0"/>
            <a:t>8/5/24                                    Last day for TEA to provide MCR</a:t>
          </a:r>
        </a:p>
      </dgm:t>
    </dgm:pt>
    <dgm:pt modelId="{BD6C76D2-33B6-4F1F-BB38-718E3AE2EB2E}" type="parTrans" cxnId="{5F277C15-E8EA-40CA-AC28-A6B6B71A95DB}">
      <dgm:prSet/>
      <dgm:spPr/>
      <dgm:t>
        <a:bodyPr/>
        <a:lstStyle/>
        <a:p>
          <a:endParaRPr lang="en-US"/>
        </a:p>
      </dgm:t>
    </dgm:pt>
    <dgm:pt modelId="{6D16BC0B-A2DB-45AD-8C0D-140EA4044B47}" type="sibTrans" cxnId="{5F277C15-E8EA-40CA-AC28-A6B6B71A95DB}">
      <dgm:prSet/>
      <dgm:spPr/>
      <dgm:t>
        <a:bodyPr/>
        <a:lstStyle/>
        <a:p>
          <a:endParaRPr lang="en-US"/>
        </a:p>
      </dgm:t>
    </dgm:pt>
    <dgm:pt modelId="{2DD4BFE8-56B3-460E-9F51-39743124AEF8}">
      <dgm:prSet custT="1"/>
      <dgm:spPr/>
      <dgm:t>
        <a:bodyPr/>
        <a:lstStyle/>
        <a:p>
          <a:r>
            <a:rPr lang="en-US" sz="1400" dirty="0"/>
            <a:t>9/9/24       Tax Rate Adoption</a:t>
          </a:r>
        </a:p>
      </dgm:t>
    </dgm:pt>
    <dgm:pt modelId="{59A20137-16FA-4D5C-A2CA-B075E9B820D3}" type="sibTrans" cxnId="{84C2D82D-C055-4EE4-BF4E-968164D76221}">
      <dgm:prSet/>
      <dgm:spPr/>
      <dgm:t>
        <a:bodyPr/>
        <a:lstStyle/>
        <a:p>
          <a:endParaRPr lang="en-US"/>
        </a:p>
      </dgm:t>
    </dgm:pt>
    <dgm:pt modelId="{DFB4F9B4-3442-4D8A-AF56-12E012818F91}" type="parTrans" cxnId="{84C2D82D-C055-4EE4-BF4E-968164D76221}">
      <dgm:prSet/>
      <dgm:spPr/>
      <dgm:t>
        <a:bodyPr/>
        <a:lstStyle/>
        <a:p>
          <a:endParaRPr lang="en-US"/>
        </a:p>
      </dgm:t>
    </dgm:pt>
    <dgm:pt modelId="{EE98ABEB-F93D-4F42-A517-A78CAE641EE2}" type="pres">
      <dgm:prSet presAssocID="{00B79CDA-BC43-47C5-993B-D3A7DEA42E06}" presName="Name0" presStyleCnt="0">
        <dgm:presLayoutVars>
          <dgm:dir/>
          <dgm:resizeHandles val="exact"/>
        </dgm:presLayoutVars>
      </dgm:prSet>
      <dgm:spPr/>
    </dgm:pt>
    <dgm:pt modelId="{B795CA61-4DF6-4FA0-9BA9-D84FF7A2172C}" type="pres">
      <dgm:prSet presAssocID="{00B79CDA-BC43-47C5-993B-D3A7DEA42E06}" presName="arrow" presStyleLbl="bgShp" presStyleIdx="0" presStyleCnt="1"/>
      <dgm:spPr/>
    </dgm:pt>
    <dgm:pt modelId="{7AAB1B01-CD00-4993-9E24-4EBAA75440F5}" type="pres">
      <dgm:prSet presAssocID="{00B79CDA-BC43-47C5-993B-D3A7DEA42E06}" presName="points" presStyleCnt="0"/>
      <dgm:spPr/>
    </dgm:pt>
    <dgm:pt modelId="{CDE695DB-BE71-4F53-982E-62BA81F2A6C6}" type="pres">
      <dgm:prSet presAssocID="{E02AC377-B756-481B-AA34-D42AC743466C}" presName="compositeA" presStyleCnt="0"/>
      <dgm:spPr/>
    </dgm:pt>
    <dgm:pt modelId="{39326E83-AA41-4CA2-B7DD-4AF8B99810DC}" type="pres">
      <dgm:prSet presAssocID="{E02AC377-B756-481B-AA34-D42AC743466C}" presName="textA" presStyleLbl="revTx" presStyleIdx="0" presStyleCnt="5" custScaleX="173917">
        <dgm:presLayoutVars>
          <dgm:bulletEnabled val="1"/>
        </dgm:presLayoutVars>
      </dgm:prSet>
      <dgm:spPr/>
    </dgm:pt>
    <dgm:pt modelId="{D15D26DE-936D-4C40-82AD-C87159DFE34D}" type="pres">
      <dgm:prSet presAssocID="{E02AC377-B756-481B-AA34-D42AC743466C}" presName="circleA" presStyleLbl="node1" presStyleIdx="0" presStyleCnt="5"/>
      <dgm:spPr/>
    </dgm:pt>
    <dgm:pt modelId="{0D1F76BF-2498-4D4A-8A24-681442770277}" type="pres">
      <dgm:prSet presAssocID="{E02AC377-B756-481B-AA34-D42AC743466C}" presName="spaceA" presStyleCnt="0"/>
      <dgm:spPr/>
    </dgm:pt>
    <dgm:pt modelId="{F223B336-6FA8-490E-AB12-2EDB5B3DAEC4}" type="pres">
      <dgm:prSet presAssocID="{9DFC7545-B46D-4CD0-85A3-E55DFCC28D71}" presName="space" presStyleCnt="0"/>
      <dgm:spPr/>
    </dgm:pt>
    <dgm:pt modelId="{3A9379AD-F473-49C9-9E1F-DAEB4B61D4A4}" type="pres">
      <dgm:prSet presAssocID="{89F4FC18-A587-49AB-9425-6857F15080F8}" presName="compositeB" presStyleCnt="0"/>
      <dgm:spPr/>
    </dgm:pt>
    <dgm:pt modelId="{FC7C86C1-E755-4320-9896-EDD429CD3093}" type="pres">
      <dgm:prSet presAssocID="{89F4FC18-A587-49AB-9425-6857F15080F8}" presName="textB" presStyleLbl="revTx" presStyleIdx="1" presStyleCnt="5" custScaleX="124872">
        <dgm:presLayoutVars>
          <dgm:bulletEnabled val="1"/>
        </dgm:presLayoutVars>
      </dgm:prSet>
      <dgm:spPr/>
    </dgm:pt>
    <dgm:pt modelId="{5BD3FFEB-9FCD-43FF-9775-A37EAA35309E}" type="pres">
      <dgm:prSet presAssocID="{89F4FC18-A587-49AB-9425-6857F15080F8}" presName="circleB" presStyleLbl="node1" presStyleIdx="1" presStyleCnt="5"/>
      <dgm:spPr/>
    </dgm:pt>
    <dgm:pt modelId="{DC27F498-EC11-40D5-BC21-4E2BAF2AE900}" type="pres">
      <dgm:prSet presAssocID="{89F4FC18-A587-49AB-9425-6857F15080F8}" presName="spaceB" presStyleCnt="0"/>
      <dgm:spPr/>
    </dgm:pt>
    <dgm:pt modelId="{9EE02674-C974-40D6-BB1F-7EA920CB01ED}" type="pres">
      <dgm:prSet presAssocID="{EA038158-1604-4D45-955B-6F4D370158C8}" presName="space" presStyleCnt="0"/>
      <dgm:spPr/>
    </dgm:pt>
    <dgm:pt modelId="{9ED87E85-5A7E-4976-A5A7-631291DA4F9F}" type="pres">
      <dgm:prSet presAssocID="{63027896-2C26-44D9-9842-C7B27D467ED6}" presName="compositeA" presStyleCnt="0"/>
      <dgm:spPr/>
    </dgm:pt>
    <dgm:pt modelId="{039D53AF-A12D-4178-ABE6-9C9321211010}" type="pres">
      <dgm:prSet presAssocID="{63027896-2C26-44D9-9842-C7B27D467ED6}" presName="textA" presStyleLbl="revTx" presStyleIdx="2" presStyleCnt="5" custScaleX="129618">
        <dgm:presLayoutVars>
          <dgm:bulletEnabled val="1"/>
        </dgm:presLayoutVars>
      </dgm:prSet>
      <dgm:spPr/>
    </dgm:pt>
    <dgm:pt modelId="{E77138DB-612A-436C-884D-1DD1F64CB746}" type="pres">
      <dgm:prSet presAssocID="{63027896-2C26-44D9-9842-C7B27D467ED6}" presName="circleA" presStyleLbl="node1" presStyleIdx="2" presStyleCnt="5"/>
      <dgm:spPr/>
    </dgm:pt>
    <dgm:pt modelId="{EE176F62-C5E4-438F-99DE-461ABB159847}" type="pres">
      <dgm:prSet presAssocID="{63027896-2C26-44D9-9842-C7B27D467ED6}" presName="spaceA" presStyleCnt="0"/>
      <dgm:spPr/>
    </dgm:pt>
    <dgm:pt modelId="{669D5502-2EFF-4F2C-816C-42ACF0781007}" type="pres">
      <dgm:prSet presAssocID="{3B517DB3-4037-45A3-BA20-665E6D49AFF4}" presName="space" presStyleCnt="0"/>
      <dgm:spPr/>
    </dgm:pt>
    <dgm:pt modelId="{2D9EDC99-42BE-406A-8757-4E9CA64272D7}" type="pres">
      <dgm:prSet presAssocID="{E78F9057-DC9D-4C7E-82E0-D8A1E4B9287E}" presName="compositeB" presStyleCnt="0"/>
      <dgm:spPr/>
    </dgm:pt>
    <dgm:pt modelId="{4231105D-91E0-4403-BAD9-E613C8BAD1EE}" type="pres">
      <dgm:prSet presAssocID="{E78F9057-DC9D-4C7E-82E0-D8A1E4B9287E}" presName="textB" presStyleLbl="revTx" presStyleIdx="3" presStyleCnt="5" custScaleX="127787">
        <dgm:presLayoutVars>
          <dgm:bulletEnabled val="1"/>
        </dgm:presLayoutVars>
      </dgm:prSet>
      <dgm:spPr/>
    </dgm:pt>
    <dgm:pt modelId="{664C5F89-BDE0-4292-AA0A-59E498D4106B}" type="pres">
      <dgm:prSet presAssocID="{E78F9057-DC9D-4C7E-82E0-D8A1E4B9287E}" presName="circleB" presStyleLbl="node1" presStyleIdx="3" presStyleCnt="5"/>
      <dgm:spPr/>
    </dgm:pt>
    <dgm:pt modelId="{E85D89E6-F35E-4754-8559-74B66F35A823}" type="pres">
      <dgm:prSet presAssocID="{E78F9057-DC9D-4C7E-82E0-D8A1E4B9287E}" presName="spaceB" presStyleCnt="0"/>
      <dgm:spPr/>
    </dgm:pt>
    <dgm:pt modelId="{8E13BF4F-8683-4936-B17B-5716157F25AB}" type="pres">
      <dgm:prSet presAssocID="{6D16BC0B-A2DB-45AD-8C0D-140EA4044B47}" presName="space" presStyleCnt="0"/>
      <dgm:spPr/>
    </dgm:pt>
    <dgm:pt modelId="{C156E072-EE71-4C52-9C47-299138950845}" type="pres">
      <dgm:prSet presAssocID="{2DD4BFE8-56B3-460E-9F51-39743124AEF8}" presName="compositeA" presStyleCnt="0"/>
      <dgm:spPr/>
    </dgm:pt>
    <dgm:pt modelId="{B1BC15A8-83A3-4088-A393-ED18920B9046}" type="pres">
      <dgm:prSet presAssocID="{2DD4BFE8-56B3-460E-9F51-39743124AEF8}" presName="textA" presStyleLbl="revTx" presStyleIdx="4" presStyleCnt="5" custScaleX="104505">
        <dgm:presLayoutVars>
          <dgm:bulletEnabled val="1"/>
        </dgm:presLayoutVars>
      </dgm:prSet>
      <dgm:spPr/>
    </dgm:pt>
    <dgm:pt modelId="{560A632D-D108-430A-8E17-637AE35B416F}" type="pres">
      <dgm:prSet presAssocID="{2DD4BFE8-56B3-460E-9F51-39743124AEF8}" presName="circleA" presStyleLbl="node1" presStyleIdx="4" presStyleCnt="5"/>
      <dgm:spPr/>
    </dgm:pt>
    <dgm:pt modelId="{0DE3BAF5-BB82-401E-8666-5555B8AE50BF}" type="pres">
      <dgm:prSet presAssocID="{2DD4BFE8-56B3-460E-9F51-39743124AEF8}" presName="spaceA" presStyleCnt="0"/>
      <dgm:spPr/>
    </dgm:pt>
  </dgm:ptLst>
  <dgm:cxnLst>
    <dgm:cxn modelId="{78788808-B9D3-4170-B3FD-2CD26EC9E56B}" type="presOf" srcId="{89F4FC18-A587-49AB-9425-6857F15080F8}" destId="{FC7C86C1-E755-4320-9896-EDD429CD3093}" srcOrd="0" destOrd="0" presId="urn:microsoft.com/office/officeart/2005/8/layout/hProcess11"/>
    <dgm:cxn modelId="{B741460A-E8ED-4D8E-9FC8-8A3908EEB878}" type="presOf" srcId="{00B79CDA-BC43-47C5-993B-D3A7DEA42E06}" destId="{EE98ABEB-F93D-4F42-A517-A78CAE641EE2}" srcOrd="0" destOrd="0" presId="urn:microsoft.com/office/officeart/2005/8/layout/hProcess11"/>
    <dgm:cxn modelId="{5F277C15-E8EA-40CA-AC28-A6B6B71A95DB}" srcId="{00B79CDA-BC43-47C5-993B-D3A7DEA42E06}" destId="{E78F9057-DC9D-4C7E-82E0-D8A1E4B9287E}" srcOrd="3" destOrd="0" parTransId="{BD6C76D2-33B6-4F1F-BB38-718E3AE2EB2E}" sibTransId="{6D16BC0B-A2DB-45AD-8C0D-140EA4044B47}"/>
    <dgm:cxn modelId="{5F7B661F-B3B0-4304-89BA-7365EDE2714F}" type="presOf" srcId="{E78F9057-DC9D-4C7E-82E0-D8A1E4B9287E}" destId="{4231105D-91E0-4403-BAD9-E613C8BAD1EE}" srcOrd="0" destOrd="0" presId="urn:microsoft.com/office/officeart/2005/8/layout/hProcess11"/>
    <dgm:cxn modelId="{1B2BAD2A-3FD9-4439-BB6D-0F39BC580232}" type="presOf" srcId="{63027896-2C26-44D9-9842-C7B27D467ED6}" destId="{039D53AF-A12D-4178-ABE6-9C9321211010}" srcOrd="0" destOrd="0" presId="urn:microsoft.com/office/officeart/2005/8/layout/hProcess11"/>
    <dgm:cxn modelId="{84C2D82D-C055-4EE4-BF4E-968164D76221}" srcId="{00B79CDA-BC43-47C5-993B-D3A7DEA42E06}" destId="{2DD4BFE8-56B3-460E-9F51-39743124AEF8}" srcOrd="4" destOrd="0" parTransId="{DFB4F9B4-3442-4D8A-AF56-12E012818F91}" sibTransId="{59A20137-16FA-4D5C-A2CA-B075E9B820D3}"/>
    <dgm:cxn modelId="{D1DE036C-BD25-48E0-A32D-FC014B3F5697}" type="presOf" srcId="{E02AC377-B756-481B-AA34-D42AC743466C}" destId="{39326E83-AA41-4CA2-B7DD-4AF8B99810DC}" srcOrd="0" destOrd="0" presId="urn:microsoft.com/office/officeart/2005/8/layout/hProcess11"/>
    <dgm:cxn modelId="{A009165A-5F21-4FBD-A0A0-4B02CE5C4F57}" srcId="{00B79CDA-BC43-47C5-993B-D3A7DEA42E06}" destId="{89F4FC18-A587-49AB-9425-6857F15080F8}" srcOrd="1" destOrd="0" parTransId="{FD1265E9-7A70-4B70-9B6A-171A72F601CD}" sibTransId="{EA038158-1604-4D45-955B-6F4D370158C8}"/>
    <dgm:cxn modelId="{162FC67C-921D-4393-BBE5-627B15EAE501}" srcId="{00B79CDA-BC43-47C5-993B-D3A7DEA42E06}" destId="{E02AC377-B756-481B-AA34-D42AC743466C}" srcOrd="0" destOrd="0" parTransId="{08872AB6-7D45-4FEC-9D6B-5160B5926C58}" sibTransId="{9DFC7545-B46D-4CD0-85A3-E55DFCC28D71}"/>
    <dgm:cxn modelId="{0F6AFEB7-BC2F-4DA3-B2CB-31A021DA8C90}" type="presOf" srcId="{2DD4BFE8-56B3-460E-9F51-39743124AEF8}" destId="{B1BC15A8-83A3-4088-A393-ED18920B9046}" srcOrd="0" destOrd="0" presId="urn:microsoft.com/office/officeart/2005/8/layout/hProcess11"/>
    <dgm:cxn modelId="{4B0C4FF6-AA47-49DB-BC8C-4D8DE6D97C4C}" srcId="{00B79CDA-BC43-47C5-993B-D3A7DEA42E06}" destId="{63027896-2C26-44D9-9842-C7B27D467ED6}" srcOrd="2" destOrd="0" parTransId="{49F48A58-8A31-48D7-B2ED-72677AECF27A}" sibTransId="{3B517DB3-4037-45A3-BA20-665E6D49AFF4}"/>
    <dgm:cxn modelId="{AAA26566-BFE4-4D97-A3BE-D92ACA5F78C4}" type="presParOf" srcId="{EE98ABEB-F93D-4F42-A517-A78CAE641EE2}" destId="{B795CA61-4DF6-4FA0-9BA9-D84FF7A2172C}" srcOrd="0" destOrd="0" presId="urn:microsoft.com/office/officeart/2005/8/layout/hProcess11"/>
    <dgm:cxn modelId="{D6A43F61-A306-43CA-BBFF-212ED17ECB35}" type="presParOf" srcId="{EE98ABEB-F93D-4F42-A517-A78CAE641EE2}" destId="{7AAB1B01-CD00-4993-9E24-4EBAA75440F5}" srcOrd="1" destOrd="0" presId="urn:microsoft.com/office/officeart/2005/8/layout/hProcess11"/>
    <dgm:cxn modelId="{1468166B-37C0-414A-985F-BAD353971DB5}" type="presParOf" srcId="{7AAB1B01-CD00-4993-9E24-4EBAA75440F5}" destId="{CDE695DB-BE71-4F53-982E-62BA81F2A6C6}" srcOrd="0" destOrd="0" presId="urn:microsoft.com/office/officeart/2005/8/layout/hProcess11"/>
    <dgm:cxn modelId="{78274A2F-584D-4FFF-81A1-E2D664E59CE0}" type="presParOf" srcId="{CDE695DB-BE71-4F53-982E-62BA81F2A6C6}" destId="{39326E83-AA41-4CA2-B7DD-4AF8B99810DC}" srcOrd="0" destOrd="0" presId="urn:microsoft.com/office/officeart/2005/8/layout/hProcess11"/>
    <dgm:cxn modelId="{81C6C48E-7E04-4C29-AF30-A47B170807A6}" type="presParOf" srcId="{CDE695DB-BE71-4F53-982E-62BA81F2A6C6}" destId="{D15D26DE-936D-4C40-82AD-C87159DFE34D}" srcOrd="1" destOrd="0" presId="urn:microsoft.com/office/officeart/2005/8/layout/hProcess11"/>
    <dgm:cxn modelId="{F3530CEA-90DA-4EA1-9C84-3AD69D08DE9A}" type="presParOf" srcId="{CDE695DB-BE71-4F53-982E-62BA81F2A6C6}" destId="{0D1F76BF-2498-4D4A-8A24-681442770277}" srcOrd="2" destOrd="0" presId="urn:microsoft.com/office/officeart/2005/8/layout/hProcess11"/>
    <dgm:cxn modelId="{DDD1A252-CA5E-44AF-8350-8F5FC31F7B48}" type="presParOf" srcId="{7AAB1B01-CD00-4993-9E24-4EBAA75440F5}" destId="{F223B336-6FA8-490E-AB12-2EDB5B3DAEC4}" srcOrd="1" destOrd="0" presId="urn:microsoft.com/office/officeart/2005/8/layout/hProcess11"/>
    <dgm:cxn modelId="{77F75E23-A6D6-48EB-A110-1EF6571D88C1}" type="presParOf" srcId="{7AAB1B01-CD00-4993-9E24-4EBAA75440F5}" destId="{3A9379AD-F473-49C9-9E1F-DAEB4B61D4A4}" srcOrd="2" destOrd="0" presId="urn:microsoft.com/office/officeart/2005/8/layout/hProcess11"/>
    <dgm:cxn modelId="{3FBB6E21-AFD9-49E9-AD13-39993F553A0B}" type="presParOf" srcId="{3A9379AD-F473-49C9-9E1F-DAEB4B61D4A4}" destId="{FC7C86C1-E755-4320-9896-EDD429CD3093}" srcOrd="0" destOrd="0" presId="urn:microsoft.com/office/officeart/2005/8/layout/hProcess11"/>
    <dgm:cxn modelId="{8CF8EDFF-4819-4455-B261-51A001664FEC}" type="presParOf" srcId="{3A9379AD-F473-49C9-9E1F-DAEB4B61D4A4}" destId="{5BD3FFEB-9FCD-43FF-9775-A37EAA35309E}" srcOrd="1" destOrd="0" presId="urn:microsoft.com/office/officeart/2005/8/layout/hProcess11"/>
    <dgm:cxn modelId="{E69CA303-EF36-496E-A409-63E38F04C068}" type="presParOf" srcId="{3A9379AD-F473-49C9-9E1F-DAEB4B61D4A4}" destId="{DC27F498-EC11-40D5-BC21-4E2BAF2AE900}" srcOrd="2" destOrd="0" presId="urn:microsoft.com/office/officeart/2005/8/layout/hProcess11"/>
    <dgm:cxn modelId="{9023C862-87F5-4903-A2D3-624BAEE0DEED}" type="presParOf" srcId="{7AAB1B01-CD00-4993-9E24-4EBAA75440F5}" destId="{9EE02674-C974-40D6-BB1F-7EA920CB01ED}" srcOrd="3" destOrd="0" presId="urn:microsoft.com/office/officeart/2005/8/layout/hProcess11"/>
    <dgm:cxn modelId="{E8ED8BAF-8D83-4EEF-BE3F-8BF17916593C}" type="presParOf" srcId="{7AAB1B01-CD00-4993-9E24-4EBAA75440F5}" destId="{9ED87E85-5A7E-4976-A5A7-631291DA4F9F}" srcOrd="4" destOrd="0" presId="urn:microsoft.com/office/officeart/2005/8/layout/hProcess11"/>
    <dgm:cxn modelId="{64E80F48-4C94-4A8D-8E06-642D72D0EB42}" type="presParOf" srcId="{9ED87E85-5A7E-4976-A5A7-631291DA4F9F}" destId="{039D53AF-A12D-4178-ABE6-9C9321211010}" srcOrd="0" destOrd="0" presId="urn:microsoft.com/office/officeart/2005/8/layout/hProcess11"/>
    <dgm:cxn modelId="{45119E56-4F8E-48E9-86AA-6713806359A7}" type="presParOf" srcId="{9ED87E85-5A7E-4976-A5A7-631291DA4F9F}" destId="{E77138DB-612A-436C-884D-1DD1F64CB746}" srcOrd="1" destOrd="0" presId="urn:microsoft.com/office/officeart/2005/8/layout/hProcess11"/>
    <dgm:cxn modelId="{C18C6EB4-123A-4A3A-A791-B59DF219B19E}" type="presParOf" srcId="{9ED87E85-5A7E-4976-A5A7-631291DA4F9F}" destId="{EE176F62-C5E4-438F-99DE-461ABB159847}" srcOrd="2" destOrd="0" presId="urn:microsoft.com/office/officeart/2005/8/layout/hProcess11"/>
    <dgm:cxn modelId="{756662B3-6007-4435-9B45-422154ACEE77}" type="presParOf" srcId="{7AAB1B01-CD00-4993-9E24-4EBAA75440F5}" destId="{669D5502-2EFF-4F2C-816C-42ACF0781007}" srcOrd="5" destOrd="0" presId="urn:microsoft.com/office/officeart/2005/8/layout/hProcess11"/>
    <dgm:cxn modelId="{568B66D4-AE22-467E-A83C-52051C658261}" type="presParOf" srcId="{7AAB1B01-CD00-4993-9E24-4EBAA75440F5}" destId="{2D9EDC99-42BE-406A-8757-4E9CA64272D7}" srcOrd="6" destOrd="0" presId="urn:microsoft.com/office/officeart/2005/8/layout/hProcess11"/>
    <dgm:cxn modelId="{BBAD42C1-475A-4003-A8F5-5EDFBC7D0DFD}" type="presParOf" srcId="{2D9EDC99-42BE-406A-8757-4E9CA64272D7}" destId="{4231105D-91E0-4403-BAD9-E613C8BAD1EE}" srcOrd="0" destOrd="0" presId="urn:microsoft.com/office/officeart/2005/8/layout/hProcess11"/>
    <dgm:cxn modelId="{92F86CEA-1C95-4529-8233-AD2FE8FF2D9B}" type="presParOf" srcId="{2D9EDC99-42BE-406A-8757-4E9CA64272D7}" destId="{664C5F89-BDE0-4292-AA0A-59E498D4106B}" srcOrd="1" destOrd="0" presId="urn:microsoft.com/office/officeart/2005/8/layout/hProcess11"/>
    <dgm:cxn modelId="{78B58EC5-77CF-4854-86A5-AAC1E099D9A4}" type="presParOf" srcId="{2D9EDC99-42BE-406A-8757-4E9CA64272D7}" destId="{E85D89E6-F35E-4754-8559-74B66F35A823}" srcOrd="2" destOrd="0" presId="urn:microsoft.com/office/officeart/2005/8/layout/hProcess11"/>
    <dgm:cxn modelId="{7D021C81-5DB1-4B5C-88FB-2057DCC211F2}" type="presParOf" srcId="{7AAB1B01-CD00-4993-9E24-4EBAA75440F5}" destId="{8E13BF4F-8683-4936-B17B-5716157F25AB}" srcOrd="7" destOrd="0" presId="urn:microsoft.com/office/officeart/2005/8/layout/hProcess11"/>
    <dgm:cxn modelId="{60823A10-8E3D-4C2A-8936-A9AB55F30862}" type="presParOf" srcId="{7AAB1B01-CD00-4993-9E24-4EBAA75440F5}" destId="{C156E072-EE71-4C52-9C47-299138950845}" srcOrd="8" destOrd="0" presId="urn:microsoft.com/office/officeart/2005/8/layout/hProcess11"/>
    <dgm:cxn modelId="{07999590-E6E7-4873-AC78-CA838FF78ED6}" type="presParOf" srcId="{C156E072-EE71-4C52-9C47-299138950845}" destId="{B1BC15A8-83A3-4088-A393-ED18920B9046}" srcOrd="0" destOrd="0" presId="urn:microsoft.com/office/officeart/2005/8/layout/hProcess11"/>
    <dgm:cxn modelId="{0611B3D1-34BB-47DB-AB5F-F16A74797AF2}" type="presParOf" srcId="{C156E072-EE71-4C52-9C47-299138950845}" destId="{560A632D-D108-430A-8E17-637AE35B416F}" srcOrd="1" destOrd="0" presId="urn:microsoft.com/office/officeart/2005/8/layout/hProcess11"/>
    <dgm:cxn modelId="{769E1AC5-B730-4767-AEC5-84135D4F766B}" type="presParOf" srcId="{C156E072-EE71-4C52-9C47-299138950845}" destId="{0DE3BAF5-BB82-401E-8666-5555B8AE50B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5CA61-4DF6-4FA0-9BA9-D84FF7A2172C}">
      <dsp:nvSpPr>
        <dsp:cNvPr id="0" name=""/>
        <dsp:cNvSpPr/>
      </dsp:nvSpPr>
      <dsp:spPr>
        <a:xfrm>
          <a:off x="0" y="1305401"/>
          <a:ext cx="8286750" cy="174053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26E83-AA41-4CA2-B7DD-4AF8B99810DC}">
      <dsp:nvSpPr>
        <dsp:cNvPr id="0" name=""/>
        <dsp:cNvSpPr/>
      </dsp:nvSpPr>
      <dsp:spPr>
        <a:xfrm>
          <a:off x="4551" y="0"/>
          <a:ext cx="1903195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6/24/24                                    Board meeting to adopt budget</a:t>
          </a:r>
        </a:p>
      </dsp:txBody>
      <dsp:txXfrm>
        <a:off x="4551" y="0"/>
        <a:ext cx="1903195" cy="1740535"/>
      </dsp:txXfrm>
    </dsp:sp>
    <dsp:sp modelId="{D15D26DE-936D-4C40-82AD-C87159DFE34D}">
      <dsp:nvSpPr>
        <dsp:cNvPr id="0" name=""/>
        <dsp:cNvSpPr/>
      </dsp:nvSpPr>
      <dsp:spPr>
        <a:xfrm>
          <a:off x="738581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C86C1-E755-4320-9896-EDD429CD3093}">
      <dsp:nvSpPr>
        <dsp:cNvPr id="0" name=""/>
        <dsp:cNvSpPr/>
      </dsp:nvSpPr>
      <dsp:spPr>
        <a:xfrm>
          <a:off x="1962461" y="2610802"/>
          <a:ext cx="1366489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7/25/24                              Certified Values due from appraisal districts</a:t>
          </a:r>
        </a:p>
      </dsp:txBody>
      <dsp:txXfrm>
        <a:off x="1962461" y="2610802"/>
        <a:ext cx="1366489" cy="1740535"/>
      </dsp:txXfrm>
    </dsp:sp>
    <dsp:sp modelId="{5BD3FFEB-9FCD-43FF-9775-A37EAA35309E}">
      <dsp:nvSpPr>
        <dsp:cNvPr id="0" name=""/>
        <dsp:cNvSpPr/>
      </dsp:nvSpPr>
      <dsp:spPr>
        <a:xfrm>
          <a:off x="2428139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D53AF-A12D-4178-ABE6-9C9321211010}">
      <dsp:nvSpPr>
        <dsp:cNvPr id="0" name=""/>
        <dsp:cNvSpPr/>
      </dsp:nvSpPr>
      <dsp:spPr>
        <a:xfrm>
          <a:off x="3383667" y="0"/>
          <a:ext cx="1418425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8/1/24   Certified Values due to TEA</a:t>
          </a:r>
        </a:p>
      </dsp:txBody>
      <dsp:txXfrm>
        <a:off x="3383667" y="0"/>
        <a:ext cx="1418425" cy="1740535"/>
      </dsp:txXfrm>
    </dsp:sp>
    <dsp:sp modelId="{E77138DB-612A-436C-884D-1DD1F64CB746}">
      <dsp:nvSpPr>
        <dsp:cNvPr id="0" name=""/>
        <dsp:cNvSpPr/>
      </dsp:nvSpPr>
      <dsp:spPr>
        <a:xfrm>
          <a:off x="3875313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1105D-91E0-4403-BAD9-E613C8BAD1EE}">
      <dsp:nvSpPr>
        <dsp:cNvPr id="0" name=""/>
        <dsp:cNvSpPr/>
      </dsp:nvSpPr>
      <dsp:spPr>
        <a:xfrm>
          <a:off x="4856808" y="2610802"/>
          <a:ext cx="1398388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8/5/24                                    Last day for TEA to provide MCR</a:t>
          </a:r>
        </a:p>
      </dsp:txBody>
      <dsp:txXfrm>
        <a:off x="4856808" y="2610802"/>
        <a:ext cx="1398388" cy="1740535"/>
      </dsp:txXfrm>
    </dsp:sp>
    <dsp:sp modelId="{664C5F89-BDE0-4292-AA0A-59E498D4106B}">
      <dsp:nvSpPr>
        <dsp:cNvPr id="0" name=""/>
        <dsp:cNvSpPr/>
      </dsp:nvSpPr>
      <dsp:spPr>
        <a:xfrm>
          <a:off x="5338435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BC15A8-83A3-4088-A393-ED18920B9046}">
      <dsp:nvSpPr>
        <dsp:cNvPr id="0" name=""/>
        <dsp:cNvSpPr/>
      </dsp:nvSpPr>
      <dsp:spPr>
        <a:xfrm>
          <a:off x="6309912" y="0"/>
          <a:ext cx="1143611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9/9/24       Tax Rate Adoption</a:t>
          </a:r>
        </a:p>
      </dsp:txBody>
      <dsp:txXfrm>
        <a:off x="6309912" y="0"/>
        <a:ext cx="1143611" cy="1740535"/>
      </dsp:txXfrm>
    </dsp:sp>
    <dsp:sp modelId="{560A632D-D108-430A-8E17-637AE35B416F}">
      <dsp:nvSpPr>
        <dsp:cNvPr id="0" name=""/>
        <dsp:cNvSpPr/>
      </dsp:nvSpPr>
      <dsp:spPr>
        <a:xfrm>
          <a:off x="6664151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0.85461</cdr:x>
      <cdr:y>0.44562</cdr:y>
    </cdr:from>
    <cdr:to>
      <cdr:x>0.91559</cdr:x>
      <cdr:y>0.55326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06343" y="1174884"/>
          <a:ext cx="457117" cy="283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>
              <a:solidFill>
                <a:sysClr val="windowText" lastClr="000000"/>
              </a:solidFill>
            </a:rPr>
            <a:t>6%</a:t>
          </a:r>
        </a:p>
      </cdr:txBody>
    </cdr:sp>
  </cdr:relSizeAnchor>
  <cdr:relSizeAnchor xmlns:cdr="http://schemas.openxmlformats.org/drawingml/2006/chartDrawing">
    <cdr:from>
      <cdr:x>0.27574</cdr:x>
      <cdr:y>0.53874</cdr:y>
    </cdr:from>
    <cdr:to>
      <cdr:x>0.34538</cdr:x>
      <cdr:y>0.62844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061211" y="1688252"/>
          <a:ext cx="520574" cy="2810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6%</a:t>
          </a:r>
        </a:p>
      </cdr:txBody>
    </cdr:sp>
  </cdr:relSizeAnchor>
  <cdr:relSizeAnchor xmlns:cdr="http://schemas.openxmlformats.org/drawingml/2006/chartDrawing">
    <cdr:from>
      <cdr:x>0.47799</cdr:x>
      <cdr:y>0.52201</cdr:y>
    </cdr:from>
    <cdr:to>
      <cdr:x>0.53897</cdr:x>
      <cdr:y>0.62965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583086" y="1376287"/>
          <a:ext cx="457117" cy="283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/>
            <a:t>8%</a:t>
          </a:r>
        </a:p>
      </cdr:txBody>
    </cdr:sp>
  </cdr:relSizeAnchor>
  <cdr:relSizeAnchor xmlns:cdr="http://schemas.openxmlformats.org/drawingml/2006/chartDrawing">
    <cdr:from>
      <cdr:x>0.66542</cdr:x>
      <cdr:y>0.50521</cdr:y>
    </cdr:from>
    <cdr:to>
      <cdr:x>0.7264</cdr:x>
      <cdr:y>0.61285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988106" y="1331996"/>
          <a:ext cx="457117" cy="283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/>
            <a:t>12%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4" y="2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/>
          <a:lstStyle>
            <a:lvl1pPr algn="r">
              <a:defRPr sz="1200"/>
            </a:lvl1pPr>
          </a:lstStyle>
          <a:p>
            <a:fld id="{B7394ACE-13BF-4784-8F62-12D5A6B49AA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8" tIns="45380" rIns="90758" bIns="453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8" y="4444546"/>
            <a:ext cx="5558801" cy="3637020"/>
          </a:xfrm>
          <a:prstGeom prst="rect">
            <a:avLst/>
          </a:prstGeom>
        </p:spPr>
        <p:txBody>
          <a:bodyPr vert="horz" lIns="90758" tIns="45380" rIns="90758" bIns="4538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9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4" y="8772379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 anchor="b"/>
          <a:lstStyle>
            <a:lvl1pPr algn="r">
              <a:defRPr sz="1200"/>
            </a:lvl1pPr>
          </a:lstStyle>
          <a:p>
            <a:fld id="{85B48ABB-35BA-471D-9AE4-49FE73279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38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note about</a:t>
            </a:r>
            <a:r>
              <a:rPr lang="en-US" baseline="0" dirty="0"/>
              <a:t> amount collected for PVS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1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7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928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983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221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64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896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447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003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4040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35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66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403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882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01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26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6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91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08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01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03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3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6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2024-2025 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Budget Presentation</a:t>
            </a:r>
            <a:r>
              <a:rPr lang="en-US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June 24, 2024</a:t>
            </a:r>
          </a:p>
        </p:txBody>
      </p:sp>
    </p:spTree>
    <p:extLst>
      <p:ext uri="{BB962C8B-B14F-4D97-AF65-F5344CB8AC3E}">
        <p14:creationId xmlns:p14="http://schemas.microsoft.com/office/powerpoint/2010/main" val="131697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/>
              <a:t>Budget Adoption – General Fund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1AA1C98-5998-4D11-B36B-49E8104B16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310228"/>
              </p:ext>
            </p:extLst>
          </p:nvPr>
        </p:nvGraphicFramePr>
        <p:xfrm>
          <a:off x="838201" y="1066800"/>
          <a:ext cx="74676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Worksheet" r:id="rId3" imgW="10363323" imgH="10317371" progId="Excel.Sheet.12">
                  <p:embed/>
                </p:oleObj>
              </mc:Choice>
              <mc:Fallback>
                <p:oleObj name="Worksheet" r:id="rId3" imgW="10363323" imgH="103173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1" y="1066800"/>
                        <a:ext cx="7467600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169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/>
              <a:t>Budget Adoption – Food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6597FE5-293A-44A4-B601-438F99D743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071362"/>
              </p:ext>
            </p:extLst>
          </p:nvPr>
        </p:nvGraphicFramePr>
        <p:xfrm>
          <a:off x="838200" y="1219200"/>
          <a:ext cx="71628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Worksheet" r:id="rId3" imgW="10469844" imgH="9525109" progId="Excel.Sheet.12">
                  <p:embed/>
                </p:oleObj>
              </mc:Choice>
              <mc:Fallback>
                <p:oleObj name="Worksheet" r:id="rId3" imgW="10469844" imgH="95251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219200"/>
                        <a:ext cx="7162800" cy="502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972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/>
              <a:t>Budget Adoption – Debt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EFAA7EB-1AB1-41C8-A8BD-8A8C1B23C8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04687"/>
              </p:ext>
            </p:extLst>
          </p:nvPr>
        </p:nvGraphicFramePr>
        <p:xfrm>
          <a:off x="838200" y="1066799"/>
          <a:ext cx="7543800" cy="5289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Worksheet" r:id="rId3" imgW="10279347" imgH="9326880" progId="Excel.Sheet.12">
                  <p:embed/>
                </p:oleObj>
              </mc:Choice>
              <mc:Fallback>
                <p:oleObj name="Worksheet" r:id="rId3" imgW="10279347" imgH="93268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066799"/>
                        <a:ext cx="7543800" cy="52895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6534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6738" cy="609600"/>
          </a:xfrm>
        </p:spPr>
        <p:txBody>
          <a:bodyPr>
            <a:noAutofit/>
          </a:bodyPr>
          <a:lstStyle/>
          <a:p>
            <a:r>
              <a:rPr lang="en-US" b="1" dirty="0"/>
              <a:t>Timeline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488458"/>
              </p:ext>
            </p:extLst>
          </p:nvPr>
        </p:nvGraphicFramePr>
        <p:xfrm>
          <a:off x="609600" y="1219200"/>
          <a:ext cx="828675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675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/>
              <a:t>Budget Amendment – General Fund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14</a:t>
            </a:fld>
            <a:endParaRPr lang="en-US" alt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EF41E2E-7AB0-4159-B54A-5B66825D69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538685"/>
              </p:ext>
            </p:extLst>
          </p:nvPr>
        </p:nvGraphicFramePr>
        <p:xfrm>
          <a:off x="952500" y="990600"/>
          <a:ext cx="7239000" cy="563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Worksheet" r:id="rId3" imgW="8679234" imgH="7658100" progId="Excel.Sheet.12">
                  <p:embed/>
                </p:oleObj>
              </mc:Choice>
              <mc:Fallback>
                <p:oleObj name="Worksheet" r:id="rId3" imgW="8679234" imgH="7658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2500" y="990600"/>
                        <a:ext cx="7239000" cy="563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5435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/>
              <a:t>Budget Amendment – Food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15</a:t>
            </a:fld>
            <a:endParaRPr lang="en-US" alt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1A3A8BE-ABB5-48B8-8424-A5A71DC4B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91572"/>
              </p:ext>
            </p:extLst>
          </p:nvPr>
        </p:nvGraphicFramePr>
        <p:xfrm>
          <a:off x="609600" y="1143000"/>
          <a:ext cx="7540625" cy="539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Worksheet" r:id="rId3" imgW="9105974" imgH="6736189" progId="Excel.Sheet.12">
                  <p:embed/>
                </p:oleObj>
              </mc:Choice>
              <mc:Fallback>
                <p:oleObj name="Worksheet" r:id="rId3" imgW="9105974" imgH="67361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143000"/>
                        <a:ext cx="7540625" cy="5395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269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/>
              <a:t>Budget Amendment – Debt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7FD8870-03CF-4B74-98B1-A389622973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398594"/>
              </p:ext>
            </p:extLst>
          </p:nvPr>
        </p:nvGraphicFramePr>
        <p:xfrm>
          <a:off x="609600" y="1143000"/>
          <a:ext cx="7143750" cy="5134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Worksheet" r:id="rId3" imgW="9105974" imgH="6545471" progId="Excel.Sheet.12">
                  <p:embed/>
                </p:oleObj>
              </mc:Choice>
              <mc:Fallback>
                <p:oleObj name="Worksheet" r:id="rId3" imgW="9105974" imgH="65454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143000"/>
                        <a:ext cx="7143750" cy="5134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35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/>
              <a:t>Tax Rate Trend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2</a:t>
            </a:fld>
            <a:endParaRPr lang="en-US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9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72326"/>
              </p:ext>
            </p:extLst>
          </p:nvPr>
        </p:nvGraphicFramePr>
        <p:xfrm>
          <a:off x="762000" y="1524000"/>
          <a:ext cx="7101840" cy="3299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359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/>
              <a:t>Property Value Trend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411090"/>
              </p:ext>
            </p:extLst>
          </p:nvPr>
        </p:nvGraphicFramePr>
        <p:xfrm>
          <a:off x="834389" y="1600200"/>
          <a:ext cx="7475221" cy="313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579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6738" cy="609600"/>
          </a:xfrm>
        </p:spPr>
        <p:txBody>
          <a:bodyPr>
            <a:noAutofit/>
          </a:bodyPr>
          <a:lstStyle/>
          <a:p>
            <a:r>
              <a:rPr lang="en-US" b="1" dirty="0"/>
              <a:t>Enrollment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B18AA28-428D-4E79-A61B-1ABB43B28D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630163"/>
              </p:ext>
            </p:extLst>
          </p:nvPr>
        </p:nvGraphicFramePr>
        <p:xfrm>
          <a:off x="914400" y="1447800"/>
          <a:ext cx="7391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168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2024-25 Payroll</a:t>
            </a:r>
            <a:r>
              <a:rPr lang="en-US" dirty="0"/>
              <a:t> Considerations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2017C52-EAEF-4AEA-A521-A2D96FE25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8999"/>
            <a:ext cx="7886700" cy="51863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Payroll</a:t>
            </a:r>
            <a:r>
              <a:rPr lang="en-US" sz="3100" dirty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Changes Proposed for 2024-25</a:t>
            </a:r>
            <a:endParaRPr lang="en-US" sz="31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Teacher Matrix:</a:t>
            </a:r>
            <a:endParaRPr lang="en-US" sz="2100" dirty="0">
              <a:latin typeface="+mj-lt"/>
            </a:endParaRPr>
          </a:p>
          <a:p>
            <a:pPr lvl="2"/>
            <a:r>
              <a:rPr lang="en-US" sz="2100" dirty="0">
                <a:latin typeface="+mj-lt"/>
              </a:rPr>
              <a:t>$59,500 starting pay</a:t>
            </a:r>
          </a:p>
          <a:p>
            <a:pPr lvl="2"/>
            <a:r>
              <a:rPr lang="en-US" sz="2100" dirty="0">
                <a:latin typeface="+mj-lt"/>
              </a:rPr>
              <a:t>$1,000 increase all teachers/nurses/librarians</a:t>
            </a:r>
          </a:p>
          <a:p>
            <a:pPr lvl="2"/>
            <a:r>
              <a:rPr lang="en-US" sz="2100" dirty="0">
                <a:latin typeface="+mj-lt"/>
              </a:rPr>
              <a:t>$1,500 one time – ESSER</a:t>
            </a:r>
          </a:p>
          <a:p>
            <a:pPr lvl="2"/>
            <a:r>
              <a:rPr lang="en-US" sz="2100" dirty="0">
                <a:latin typeface="+mj-lt"/>
              </a:rPr>
              <a:t>ESSER ending 9/30/24</a:t>
            </a:r>
          </a:p>
          <a:p>
            <a:pPr marL="685800" lvl="2" indent="0">
              <a:buNone/>
            </a:pPr>
            <a:endParaRPr lang="en-US" sz="2100" dirty="0">
              <a:solidFill>
                <a:srgbClr val="FF0000"/>
              </a:solidFill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Non-Teacher:</a:t>
            </a:r>
          </a:p>
          <a:p>
            <a:pPr lvl="2"/>
            <a:r>
              <a:rPr lang="en-US" sz="2100" dirty="0">
                <a:latin typeface="+mj-lt"/>
              </a:rPr>
              <a:t>2% of midpoint	</a:t>
            </a:r>
          </a:p>
          <a:p>
            <a:pPr lvl="2"/>
            <a:r>
              <a:rPr lang="en-US" sz="2100" dirty="0">
                <a:latin typeface="+mj-lt"/>
              </a:rPr>
              <a:t>$750 &amp; $1,500 one time </a:t>
            </a:r>
          </a:p>
          <a:p>
            <a:pPr marL="342900" lvl="1" indent="0">
              <a:buNone/>
            </a:pPr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Two additional local leave days</a:t>
            </a:r>
          </a:p>
          <a:p>
            <a:pPr marL="342900" lvl="1" indent="0">
              <a:buNone/>
            </a:pPr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2024-25 Compensation Manual</a:t>
            </a:r>
          </a:p>
          <a:p>
            <a:pPr lvl="2"/>
            <a:endParaRPr lang="en-US" sz="2500" dirty="0">
              <a:latin typeface="+mj-lt"/>
            </a:endParaRPr>
          </a:p>
          <a:p>
            <a:pPr marL="342900" lvl="1" indent="0">
              <a:buNone/>
            </a:pPr>
            <a:endParaRPr lang="en-US" sz="2800" dirty="0">
              <a:solidFill>
                <a:prstClr val="black"/>
              </a:solidFill>
              <a:latin typeface="Calibri Light" panose="020F0302020204030204"/>
            </a:endParaRPr>
          </a:p>
          <a:p>
            <a:pPr lvl="1"/>
            <a:endParaRPr lang="en-US" sz="2800" dirty="0">
              <a:latin typeface="+mj-lt"/>
            </a:endParaRPr>
          </a:p>
          <a:p>
            <a:pPr lvl="2"/>
            <a:endParaRPr lang="en-US" sz="2500" dirty="0">
              <a:latin typeface="+mj-lt"/>
            </a:endParaRPr>
          </a:p>
          <a:p>
            <a:pPr marL="342900" lvl="1" indent="0">
              <a:buNone/>
            </a:pPr>
            <a:endParaRPr lang="en-US" sz="2800" dirty="0">
              <a:latin typeface="+mj-lt"/>
            </a:endParaRPr>
          </a:p>
          <a:p>
            <a:pPr marL="342900" lvl="1" indent="0">
              <a:buNone/>
            </a:pPr>
            <a:endParaRPr lang="en-US" sz="2800" dirty="0">
              <a:latin typeface="+mj-lt"/>
            </a:endParaRPr>
          </a:p>
          <a:p>
            <a:pPr lvl="2"/>
            <a:endParaRPr lang="en-US" sz="2500" dirty="0">
              <a:latin typeface="+mj-lt"/>
            </a:endParaRPr>
          </a:p>
          <a:p>
            <a:pPr marL="685800" lvl="2" indent="0">
              <a:buNone/>
            </a:pPr>
            <a:endParaRPr lang="en-US" sz="2500" dirty="0">
              <a:latin typeface="+mj-lt"/>
            </a:endParaRPr>
          </a:p>
          <a:p>
            <a:pPr marL="342900" lvl="1" indent="0">
              <a:buNone/>
            </a:pPr>
            <a:endParaRPr lang="en-US" sz="3100" dirty="0">
              <a:latin typeface="+mj-lt"/>
            </a:endParaRPr>
          </a:p>
          <a:p>
            <a:pPr marL="685800" lvl="2" indent="0">
              <a:buNone/>
            </a:pPr>
            <a:endParaRPr lang="en-US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174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/>
              <a:t>Wrapping Up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135480"/>
              </p:ext>
            </p:extLst>
          </p:nvPr>
        </p:nvGraphicFramePr>
        <p:xfrm>
          <a:off x="457200" y="838200"/>
          <a:ext cx="8262938" cy="1706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68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2023-24 Revised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2023-24 Estimated</a:t>
                      </a:r>
                      <a:r>
                        <a:rPr lang="en-US" sz="1400" baseline="0" dirty="0"/>
                        <a:t> Finish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+mn-lt"/>
                        </a:rPr>
                        <a:t>52,351,636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+mn-lt"/>
                        </a:rPr>
                        <a:t>52,716,919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+mn-lt"/>
                        </a:rPr>
                        <a:t>70,263,811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+mn-lt"/>
                        </a:rPr>
                        <a:t>75,046,053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/>
                        <a:t>Federal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>
                          <a:latin typeface="+mn-lt"/>
                        </a:rPr>
                        <a:t>954,053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>
                          <a:latin typeface="+mn-lt"/>
                        </a:rPr>
                        <a:t>710,220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+mn-lt"/>
                        </a:rPr>
                        <a:t>123,569,500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+mn-lt"/>
                        </a:rPr>
                        <a:t>128,473,192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86160"/>
              </p:ext>
            </p:extLst>
          </p:nvPr>
        </p:nvGraphicFramePr>
        <p:xfrm>
          <a:off x="457200" y="2743200"/>
          <a:ext cx="8305800" cy="3383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00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7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2023-24 Revised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2023-24 Estimated</a:t>
                      </a:r>
                      <a:r>
                        <a:rPr lang="en-US" sz="1400" baseline="0" dirty="0"/>
                        <a:t> Finish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Payroll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99,078,245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103,637,359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Contracted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/>
                        <a:t>15,001,715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/>
                        <a:t>13,390,937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Supplies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4,603,401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4,369,993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Misc. 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3,890,289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3,827,660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511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1,295,333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690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Capital Outlay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490,604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3,096,026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42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Transfer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/>
                        <a:t>(2,611,000)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685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123,064,254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127,006,308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846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Excess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505,246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1,466,884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37186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A87499-C9E8-4D68-B63F-FBAEE88ADCD6}"/>
              </a:ext>
            </a:extLst>
          </p:cNvPr>
          <p:cNvSpPr txBox="1"/>
          <p:nvPr/>
        </p:nvSpPr>
        <p:spPr>
          <a:xfrm>
            <a:off x="495297" y="6172200"/>
            <a:ext cx="7810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 Balance - June 30, 2023 - $33,525,005</a:t>
            </a:r>
          </a:p>
        </p:txBody>
      </p:sp>
    </p:spTree>
    <p:extLst>
      <p:ext uri="{BB962C8B-B14F-4D97-AF65-F5344CB8AC3E}">
        <p14:creationId xmlns:p14="http://schemas.microsoft.com/office/powerpoint/2010/main" val="185203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/>
              <a:t>General Fund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021226"/>
              </p:ext>
            </p:extLst>
          </p:nvPr>
        </p:nvGraphicFramePr>
        <p:xfrm>
          <a:off x="1763270" y="914400"/>
          <a:ext cx="5437633" cy="182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6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0757">
                  <a:extLst>
                    <a:ext uri="{9D8B030D-6E8A-4147-A177-3AD203B41FA5}">
                      <a16:colId xmlns:a16="http://schemas.microsoft.com/office/drawing/2014/main" val="656731910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Revenue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2024-25 Proposed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54,580,087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72,756,038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Federal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2,020,000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129,356,125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953123"/>
              </p:ext>
            </p:extLst>
          </p:nvPr>
        </p:nvGraphicFramePr>
        <p:xfrm>
          <a:off x="1763270" y="2895600"/>
          <a:ext cx="5437633" cy="35034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6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0757">
                  <a:extLst>
                    <a:ext uri="{9D8B030D-6E8A-4147-A177-3AD203B41FA5}">
                      <a16:colId xmlns:a16="http://schemas.microsoft.com/office/drawing/2014/main" val="2911947517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600" dirty="0"/>
                        <a:t>Expenses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2024-25 Proposed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Payroll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105,968,932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Contracted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14,579,930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Supplies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3,868,294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813318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Misc. 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4,678,241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450018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Capital Outlay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>
                          <a:solidFill>
                            <a:schemeClr val="tx1"/>
                          </a:solidFill>
                        </a:rPr>
                        <a:t>258,808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730377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129,354,205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865977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154758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Excess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1,920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43544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731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/>
              <a:t>Food Service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671804"/>
              </p:ext>
            </p:extLst>
          </p:nvPr>
        </p:nvGraphicFramePr>
        <p:xfrm>
          <a:off x="495297" y="886968"/>
          <a:ext cx="8077201" cy="2103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8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656731910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Revenue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2023-24</a:t>
                      </a:r>
                    </a:p>
                    <a:p>
                      <a:pPr algn="ctr"/>
                      <a:r>
                        <a:rPr lang="en-US" sz="1800" dirty="0"/>
                        <a:t>Revised Budget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2023-24</a:t>
                      </a:r>
                    </a:p>
                    <a:p>
                      <a:pPr algn="ctr"/>
                      <a:r>
                        <a:rPr lang="en-US" sz="1800" dirty="0"/>
                        <a:t>Estimated</a:t>
                      </a:r>
                      <a:r>
                        <a:rPr lang="en-US" sz="1800" baseline="0" dirty="0"/>
                        <a:t> Finish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2024-25 </a:t>
                      </a:r>
                    </a:p>
                    <a:p>
                      <a:pPr algn="ctr"/>
                      <a:r>
                        <a:rPr lang="en-US" sz="1800" dirty="0"/>
                        <a:t>Proposed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2,952,000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2,879,051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2,952,000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198,943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Federal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4,454,407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4,194,145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4,492,407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7,531,407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7,272,139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7,644,407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012651"/>
              </p:ext>
            </p:extLst>
          </p:nvPr>
        </p:nvGraphicFramePr>
        <p:xfrm>
          <a:off x="429767" y="3252216"/>
          <a:ext cx="8115299" cy="2834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9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8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2911947517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600" dirty="0"/>
                        <a:t>Expenses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2023-24</a:t>
                      </a:r>
                    </a:p>
                    <a:p>
                      <a:pPr algn="ctr"/>
                      <a:r>
                        <a:rPr lang="en-US" sz="1800" dirty="0"/>
                        <a:t>Revised Budget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2023-24</a:t>
                      </a:r>
                    </a:p>
                    <a:p>
                      <a:pPr algn="ctr"/>
                      <a:r>
                        <a:rPr lang="en-US" sz="1800" dirty="0"/>
                        <a:t>Estimated</a:t>
                      </a:r>
                      <a:r>
                        <a:rPr lang="en-US" sz="1800" baseline="0" dirty="0"/>
                        <a:t> Finish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2024-25 </a:t>
                      </a:r>
                    </a:p>
                    <a:p>
                      <a:pPr algn="ctr"/>
                      <a:r>
                        <a:rPr lang="en-US" sz="1800" dirty="0"/>
                        <a:t>Proposed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Payroll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3,474,694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3,434,172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3,698,103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Supplies/Operations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>
                          <a:solidFill>
                            <a:schemeClr val="tx1"/>
                          </a:solidFill>
                        </a:rPr>
                        <a:t>5,425,007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>
                          <a:solidFill>
                            <a:schemeClr val="tx1"/>
                          </a:solidFill>
                        </a:rPr>
                        <a:t>4,619,691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>
                          <a:solidFill>
                            <a:schemeClr val="tx1"/>
                          </a:solidFill>
                        </a:rPr>
                        <a:t>5,503,612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8,899,701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8,053,863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9,201,715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813318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450018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/>
                        <a:t>Excess/Deficit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(1,368,294)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(781,724)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(1,557,308)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730377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73632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0C8E7C-D555-4901-AC85-5CC9DE274264}"/>
              </a:ext>
            </a:extLst>
          </p:cNvPr>
          <p:cNvSpPr txBox="1"/>
          <p:nvPr/>
        </p:nvSpPr>
        <p:spPr>
          <a:xfrm>
            <a:off x="495297" y="6172200"/>
            <a:ext cx="7810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 Balance - June 30, 2023 - $3,006,764</a:t>
            </a:r>
          </a:p>
        </p:txBody>
      </p:sp>
    </p:spTree>
    <p:extLst>
      <p:ext uri="{BB962C8B-B14F-4D97-AF65-F5344CB8AC3E}">
        <p14:creationId xmlns:p14="http://schemas.microsoft.com/office/powerpoint/2010/main" val="1614735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/>
              <a:t>Debt Service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994333"/>
              </p:ext>
            </p:extLst>
          </p:nvPr>
        </p:nvGraphicFramePr>
        <p:xfrm>
          <a:off x="609600" y="952500"/>
          <a:ext cx="7696199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98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9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403675306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2023-24    </a:t>
                      </a:r>
                    </a:p>
                    <a:p>
                      <a:pPr algn="ctr"/>
                      <a:r>
                        <a:rPr lang="en-US" sz="1800" dirty="0"/>
                        <a:t>Revised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2023-24 </a:t>
                      </a:r>
                    </a:p>
                    <a:p>
                      <a:pPr algn="ctr"/>
                      <a:r>
                        <a:rPr lang="en-US" sz="1800" dirty="0"/>
                        <a:t>Estimated</a:t>
                      </a:r>
                      <a:r>
                        <a:rPr lang="en-US" sz="1800" baseline="0" dirty="0"/>
                        <a:t> Finish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</a:rPr>
                        <a:t>2024-25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</a:rPr>
                        <a:t>Proposed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34,820,700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33,730,790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34,757,374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>
                          <a:solidFill>
                            <a:schemeClr val="tx1"/>
                          </a:solidFill>
                        </a:rPr>
                        <a:t>3,557,263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>
                          <a:solidFill>
                            <a:schemeClr val="tx1"/>
                          </a:solidFill>
                        </a:rPr>
                        <a:t>4,806,979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35,320,700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37,288,053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39,564,353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2061018"/>
              </p:ext>
            </p:extLst>
          </p:nvPr>
        </p:nvGraphicFramePr>
        <p:xfrm>
          <a:off x="533400" y="3067157"/>
          <a:ext cx="7848600" cy="2103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33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2149">
                  <a:extLst>
                    <a:ext uri="{9D8B030D-6E8A-4147-A177-3AD203B41FA5}">
                      <a16:colId xmlns:a16="http://schemas.microsoft.com/office/drawing/2014/main" val="3136129954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8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2023-24   </a:t>
                      </a:r>
                    </a:p>
                    <a:p>
                      <a:pPr algn="ctr"/>
                      <a:r>
                        <a:rPr lang="en-US" sz="1800" dirty="0"/>
                        <a:t>Revised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2023-24 </a:t>
                      </a:r>
                    </a:p>
                    <a:p>
                      <a:pPr algn="ctr"/>
                      <a:r>
                        <a:rPr lang="en-US" sz="1800" dirty="0"/>
                        <a:t>Estimated</a:t>
                      </a:r>
                      <a:r>
                        <a:rPr lang="en-US" sz="1800" baseline="0" dirty="0"/>
                        <a:t> Finish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</a:rPr>
                        <a:t>2024-25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</a:rPr>
                        <a:t>Proposed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8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31,451,454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31,202,252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22,030,728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8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/>
                        <a:t>31,451,454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/>
                        <a:t>31,202,252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/>
                        <a:t>22,030,728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27494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800" dirty="0"/>
                        <a:t>Excess/Deficit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/>
                        <a:t>3,869,246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/>
                        <a:t>6,085,801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/>
                        <a:t>17,533,625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31159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E4FD12-BEFF-45F4-BFAB-45C15AF1583E}"/>
              </a:ext>
            </a:extLst>
          </p:cNvPr>
          <p:cNvSpPr txBox="1"/>
          <p:nvPr/>
        </p:nvSpPr>
        <p:spPr>
          <a:xfrm>
            <a:off x="533400" y="55626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2024-2025 Bond Payment - $21,769,802</a:t>
            </a:r>
          </a:p>
        </p:txBody>
      </p:sp>
    </p:spTree>
    <p:extLst>
      <p:ext uri="{BB962C8B-B14F-4D97-AF65-F5344CB8AC3E}">
        <p14:creationId xmlns:p14="http://schemas.microsoft.com/office/powerpoint/2010/main" val="4039470361"/>
      </p:ext>
    </p:extLst>
  </p:cSld>
  <p:clrMapOvr>
    <a:masterClrMapping/>
  </p:clrMapOvr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6059</TotalTime>
  <Words>409</Words>
  <Application>Microsoft Office PowerPoint</Application>
  <PresentationFormat>On-screen Show (4:3)</PresentationFormat>
  <Paragraphs>230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Arial Rounded MT Bold</vt:lpstr>
      <vt:lpstr>Calibri</vt:lpstr>
      <vt:lpstr>Calibri Light</vt:lpstr>
      <vt:lpstr>Century Gothic</vt:lpstr>
      <vt:lpstr>Stack of books design template</vt:lpstr>
      <vt:lpstr>Office Theme</vt:lpstr>
      <vt:lpstr>Microsoft Excel Worksheet</vt:lpstr>
      <vt:lpstr>Worksheet</vt:lpstr>
      <vt:lpstr>2024-2025  Budget Presentation </vt:lpstr>
      <vt:lpstr>Tax Rate Trend </vt:lpstr>
      <vt:lpstr>Property Value Trend </vt:lpstr>
      <vt:lpstr>Enrollment </vt:lpstr>
      <vt:lpstr>2024-25 Payroll Considerations</vt:lpstr>
      <vt:lpstr>Wrapping Up</vt:lpstr>
      <vt:lpstr>General Fund</vt:lpstr>
      <vt:lpstr>Food Service</vt:lpstr>
      <vt:lpstr>Debt Service</vt:lpstr>
      <vt:lpstr>Budget Adoption – General Fund</vt:lpstr>
      <vt:lpstr>Budget Adoption – Food Service</vt:lpstr>
      <vt:lpstr>Budget Adoption – Debt Service</vt:lpstr>
      <vt:lpstr>Timeline </vt:lpstr>
      <vt:lpstr>Budget Amendment – General Fund</vt:lpstr>
      <vt:lpstr>Budget Amendment – Food Service</vt:lpstr>
      <vt:lpstr>Budget Amendment – Debt Service</vt:lpstr>
    </vt:vector>
  </TitlesOfParts>
  <Company>Burleson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2015-16 Budget Workshop</dc:title>
  <dc:creator>Paula Butler</dc:creator>
  <cp:lastModifiedBy>Paula Butler</cp:lastModifiedBy>
  <cp:revision>663</cp:revision>
  <cp:lastPrinted>2024-06-24T19:38:36Z</cp:lastPrinted>
  <dcterms:created xsi:type="dcterms:W3CDTF">2015-04-27T17:12:18Z</dcterms:created>
  <dcterms:modified xsi:type="dcterms:W3CDTF">2024-06-24T21:49:05Z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TC010721491033</vt:lpwstr>
  </property>
</Properties>
</file>